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9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8288000" cy="10287000"/>
  <p:notesSz cx="18288000" cy="10287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75470" y="3533775"/>
            <a:ext cx="8312529" cy="516254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916068" y="787495"/>
            <a:ext cx="8455863" cy="1442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300" b="1" i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000" b="1" i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000" b="1" i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17347" y="1915265"/>
            <a:ext cx="6702025" cy="676198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000" b="1" i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165043" y="3723240"/>
            <a:ext cx="9957913" cy="1549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0" b="1" i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34999" y="3047450"/>
            <a:ext cx="9712325" cy="2692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3424172"/>
            <a:ext cx="13281635" cy="644842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3537539" y="4209901"/>
            <a:ext cx="4619625" cy="37401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45465" marR="5080" indent="-533400">
              <a:lnSpc>
                <a:spcPct val="116000"/>
              </a:lnSpc>
              <a:spcBef>
                <a:spcPts val="95"/>
              </a:spcBef>
            </a:pPr>
            <a:r>
              <a:rPr sz="3500" spc="9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S</a:t>
            </a:r>
            <a:r>
              <a:rPr sz="3500" spc="-8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u</a:t>
            </a:r>
            <a:r>
              <a:rPr sz="3500" spc="-4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b</a:t>
            </a:r>
            <a:r>
              <a:rPr sz="3500" spc="-5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m</a:t>
            </a:r>
            <a:r>
              <a:rPr sz="3500" spc="5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i</a:t>
            </a:r>
            <a:r>
              <a:rPr sz="3500" spc="9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tt</a:t>
            </a:r>
            <a:r>
              <a:rPr sz="3500" spc="2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e</a:t>
            </a:r>
            <a:r>
              <a:rPr sz="3500" spc="-4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d</a:t>
            </a:r>
            <a:r>
              <a:rPr sz="3500" spc="-39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3500" spc="-4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b</a:t>
            </a:r>
            <a:r>
              <a:rPr sz="3500" spc="-10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y  </a:t>
            </a:r>
            <a:r>
              <a:rPr sz="3500" spc="9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S</a:t>
            </a:r>
            <a:r>
              <a:rPr sz="3500" spc="-11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.</a:t>
            </a:r>
            <a:r>
              <a:rPr sz="3500" spc="-21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M</a:t>
            </a:r>
            <a:r>
              <a:rPr sz="3500" spc="2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e</a:t>
            </a:r>
            <a:r>
              <a:rPr sz="3500" spc="12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s</a:t>
            </a:r>
            <a:r>
              <a:rPr sz="3500" spc="-7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h</a:t>
            </a:r>
            <a:r>
              <a:rPr sz="3500" spc="-5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a</a:t>
            </a:r>
            <a:r>
              <a:rPr sz="3500" spc="20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c</a:t>
            </a:r>
            <a:r>
              <a:rPr sz="3500" spc="-7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h</a:t>
            </a:r>
            <a:r>
              <a:rPr sz="3500" spc="-39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3500" spc="-40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I</a:t>
            </a:r>
            <a:r>
              <a:rPr sz="3500" spc="-5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mm</a:t>
            </a:r>
            <a:r>
              <a:rPr sz="3500" spc="-5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a</a:t>
            </a:r>
            <a:r>
              <a:rPr sz="3500" spc="-7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n</a:t>
            </a:r>
            <a:r>
              <a:rPr sz="3500" spc="-8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u</a:t>
            </a:r>
            <a:r>
              <a:rPr sz="3500" spc="-5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a</a:t>
            </a:r>
            <a:r>
              <a:rPr sz="3500" spc="1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l  </a:t>
            </a:r>
            <a:r>
              <a:rPr sz="3500" spc="-2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S.Naveen</a:t>
            </a:r>
            <a:endParaRPr sz="3500">
              <a:latin typeface="Tahoma" panose="020B0604030504040204"/>
              <a:cs typeface="Tahoma" panose="020B0604030504040204"/>
            </a:endParaRPr>
          </a:p>
          <a:p>
            <a:pPr marL="545465" marR="1019175">
              <a:lnSpc>
                <a:spcPts val="4880"/>
              </a:lnSpc>
              <a:spcBef>
                <a:spcPts val="85"/>
              </a:spcBef>
            </a:pPr>
            <a:r>
              <a:rPr sz="3500" spc="-22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G</a:t>
            </a:r>
            <a:r>
              <a:rPr sz="3500" spc="-39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3500" spc="-3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V</a:t>
            </a:r>
            <a:r>
              <a:rPr sz="3500" spc="-10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.</a:t>
            </a:r>
            <a:r>
              <a:rPr sz="3500" spc="-39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3500" spc="-4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R</a:t>
            </a:r>
            <a:r>
              <a:rPr sz="3500" spc="-5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a</a:t>
            </a:r>
            <a:r>
              <a:rPr sz="3500" spc="-5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m</a:t>
            </a:r>
            <a:r>
              <a:rPr sz="3500" spc="-5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a</a:t>
            </a:r>
            <a:r>
              <a:rPr sz="3500" spc="-7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n</a:t>
            </a:r>
            <a:r>
              <a:rPr sz="3500" spc="-5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a</a:t>
            </a:r>
            <a:r>
              <a:rPr sz="3500" spc="-5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n  </a:t>
            </a:r>
            <a:r>
              <a:rPr sz="3500" spc="-45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A.Ragul </a:t>
            </a:r>
            <a:r>
              <a:rPr sz="3500" spc="-4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 </a:t>
            </a:r>
            <a:r>
              <a:rPr sz="3500" spc="-30" dirty="0">
                <a:solidFill>
                  <a:srgbClr val="2E2D2D"/>
                </a:solidFill>
                <a:latin typeface="Tahoma" panose="020B0604030504040204"/>
                <a:cs typeface="Tahoma" panose="020B0604030504040204"/>
              </a:rPr>
              <a:t>N.Ravichandran</a:t>
            </a:r>
            <a:endParaRPr sz="35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428969" y="177985"/>
            <a:ext cx="10841355" cy="2940050"/>
          </a:xfrm>
          <a:prstGeom prst="rect">
            <a:avLst/>
          </a:prstGeom>
        </p:spPr>
        <p:txBody>
          <a:bodyPr vert="horz" wrap="square" lIns="0" tIns="158115" rIns="0" bIns="0" rtlCol="0">
            <a:spAutoFit/>
          </a:bodyPr>
          <a:lstStyle/>
          <a:p>
            <a:pPr marL="2206625" marR="5080" indent="-2194560">
              <a:lnSpc>
                <a:spcPts val="10950"/>
              </a:lnSpc>
              <a:spcBef>
                <a:spcPts val="1245"/>
              </a:spcBef>
            </a:pPr>
            <a:r>
              <a:rPr spc="55" dirty="0">
                <a:solidFill>
                  <a:srgbClr val="2E2D2D"/>
                </a:solidFill>
                <a:latin typeface="Roboto"/>
                <a:cs typeface="Roboto"/>
              </a:rPr>
              <a:t>Serverless </a:t>
            </a:r>
            <a:r>
              <a:rPr spc="-45" dirty="0">
                <a:solidFill>
                  <a:srgbClr val="2E2D2D"/>
                </a:solidFill>
                <a:latin typeface="Roboto"/>
                <a:cs typeface="Roboto"/>
              </a:rPr>
              <a:t>Iot </a:t>
            </a:r>
            <a:r>
              <a:rPr spc="-65" dirty="0">
                <a:solidFill>
                  <a:srgbClr val="2E2D2D"/>
                </a:solidFill>
                <a:latin typeface="Roboto"/>
                <a:cs typeface="Roboto"/>
              </a:rPr>
              <a:t>Data </a:t>
            </a:r>
            <a:r>
              <a:rPr spc="-2480" dirty="0">
                <a:solidFill>
                  <a:srgbClr val="2E2D2D"/>
                </a:solidFill>
                <a:latin typeface="Roboto"/>
                <a:cs typeface="Roboto"/>
              </a:rPr>
              <a:t> </a:t>
            </a:r>
            <a:r>
              <a:rPr spc="35" dirty="0">
                <a:solidFill>
                  <a:srgbClr val="2E2D2D"/>
                </a:solidFill>
                <a:latin typeface="Roboto"/>
                <a:cs typeface="Roboto"/>
              </a:rPr>
              <a:t>Processing</a:t>
            </a:r>
            <a:endParaRPr spc="35" dirty="0">
              <a:solidFill>
                <a:srgbClr val="2E2D2D"/>
              </a:solidFill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2556819"/>
            <a:ext cx="12677774" cy="73247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12279" y="683598"/>
            <a:ext cx="8005445" cy="1442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300" dirty="0">
                <a:latin typeface="Roboto"/>
                <a:cs typeface="Roboto"/>
              </a:rPr>
              <a:t>Implemenation</a:t>
            </a:r>
            <a:endParaRPr sz="9300">
              <a:latin typeface="Roboto"/>
              <a:cs typeface="Robo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05698" y="4150991"/>
            <a:ext cx="114300" cy="1142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3679938" y="3729974"/>
            <a:ext cx="3760470" cy="4692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000"/>
              </a:lnSpc>
              <a:spcBef>
                <a:spcPts val="100"/>
              </a:spcBef>
            </a:pPr>
            <a:r>
              <a:rPr sz="38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Continue</a:t>
            </a:r>
            <a:r>
              <a:rPr sz="3800" b="1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1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build</a:t>
            </a:r>
            <a:r>
              <a:rPr sz="3800" b="1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800" b="1" spc="-9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solution</a:t>
            </a:r>
            <a:r>
              <a:rPr sz="38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1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3800" b="1" spc="-10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1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implementing</a:t>
            </a:r>
            <a:r>
              <a:rPr sz="38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real- </a:t>
            </a:r>
            <a:r>
              <a:rPr sz="3800" b="1" spc="-9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time</a:t>
            </a:r>
            <a:r>
              <a:rPr sz="38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38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processing, </a:t>
            </a:r>
            <a:r>
              <a:rPr sz="38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automation,</a:t>
            </a:r>
            <a:r>
              <a:rPr sz="3800" b="1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1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800" b="1" spc="-1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storage.</a:t>
            </a:r>
            <a:endParaRPr sz="38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7723320" y="2689612"/>
            <a:ext cx="10106024" cy="67722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50330" y="683598"/>
            <a:ext cx="6329045" cy="1442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300" spc="25" dirty="0">
                <a:latin typeface="Roboto"/>
                <a:cs typeface="Roboto"/>
              </a:rPr>
              <a:t>Advantages</a:t>
            </a:r>
            <a:endParaRPr sz="9300">
              <a:latin typeface="Roboto"/>
              <a:cs typeface="Robo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86616" y="3829374"/>
            <a:ext cx="114300" cy="1142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86616" y="4543749"/>
            <a:ext cx="123825" cy="1238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86616" y="5267649"/>
            <a:ext cx="123825" cy="1238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86616" y="5991549"/>
            <a:ext cx="123825" cy="1238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86616" y="6715449"/>
            <a:ext cx="123825" cy="1238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86616" y="7439349"/>
            <a:ext cx="123825" cy="1238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86616" y="8163249"/>
            <a:ext cx="123825" cy="123824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1665916" y="3377496"/>
            <a:ext cx="5705475" cy="5083175"/>
          </a:xfrm>
          <a:prstGeom prst="rect">
            <a:avLst/>
          </a:prstGeom>
        </p:spPr>
        <p:txBody>
          <a:bodyPr vert="horz" wrap="square" lIns="0" tIns="1149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5"/>
              </a:spcBef>
            </a:pPr>
            <a:r>
              <a:rPr sz="4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Cost-Effective</a:t>
            </a:r>
            <a:endParaRPr sz="4000">
              <a:latin typeface="Times New Roman" panose="02020603050405020304"/>
              <a:cs typeface="Times New Roman" panose="02020603050405020304"/>
            </a:endParaRPr>
          </a:p>
          <a:p>
            <a:pPr marL="29210" marR="5080">
              <a:lnSpc>
                <a:spcPct val="117000"/>
              </a:lnSpc>
              <a:spcBef>
                <a:spcPts val="10"/>
              </a:spcBef>
            </a:pPr>
            <a:r>
              <a:rPr sz="4050" b="1" spc="-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Real-Time</a:t>
            </a:r>
            <a:r>
              <a:rPr sz="405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5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Responsiveness </a:t>
            </a:r>
            <a:r>
              <a:rPr sz="4050" b="1" spc="-1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5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Simplified</a:t>
            </a:r>
            <a:r>
              <a:rPr sz="405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5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Management </a:t>
            </a:r>
            <a:r>
              <a:rPr sz="405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5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Integration</a:t>
            </a:r>
            <a:r>
              <a:rPr sz="405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5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Flexibility </a:t>
            </a:r>
            <a:r>
              <a:rPr sz="405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5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Energy</a:t>
            </a:r>
            <a:r>
              <a:rPr sz="405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5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Efficiency</a:t>
            </a:r>
            <a:endParaRPr sz="4050">
              <a:latin typeface="Times New Roman" panose="02020603050405020304"/>
              <a:cs typeface="Times New Roman" panose="02020603050405020304"/>
            </a:endParaRPr>
          </a:p>
          <a:p>
            <a:pPr marL="29210" marR="1379855">
              <a:lnSpc>
                <a:spcPct val="117000"/>
              </a:lnSpc>
            </a:pPr>
            <a:r>
              <a:rPr sz="405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Global </a:t>
            </a:r>
            <a:r>
              <a:rPr sz="405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Accessibility </a:t>
            </a:r>
            <a:r>
              <a:rPr sz="4050" b="1" spc="-1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5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Easy</a:t>
            </a:r>
            <a:r>
              <a:rPr sz="405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5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Maintenance</a:t>
            </a:r>
            <a:endParaRPr sz="405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271234" y="3120675"/>
            <a:ext cx="10601324" cy="61340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87140" y="683599"/>
            <a:ext cx="7855584" cy="1442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300" spc="-20" dirty="0">
                <a:latin typeface="Roboto"/>
                <a:cs typeface="Roboto"/>
              </a:rPr>
              <a:t>Disadvantages</a:t>
            </a:r>
            <a:endParaRPr sz="9300">
              <a:latin typeface="Roboto"/>
              <a:cs typeface="Robo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40984" y="4086737"/>
            <a:ext cx="114300" cy="1142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40984" y="4791587"/>
            <a:ext cx="114300" cy="1142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40984" y="5496437"/>
            <a:ext cx="114300" cy="1142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40984" y="6201287"/>
            <a:ext cx="114300" cy="11429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40984" y="6906137"/>
            <a:ext cx="114300" cy="11429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40984" y="7610987"/>
            <a:ext cx="114300" cy="1142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1720285" y="3642231"/>
            <a:ext cx="4936490" cy="4254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000"/>
              </a:lnSpc>
              <a:spcBef>
                <a:spcPts val="100"/>
              </a:spcBef>
            </a:pPr>
            <a:r>
              <a:rPr sz="4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Limited</a:t>
            </a:r>
            <a:r>
              <a:rPr sz="40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Control </a:t>
            </a:r>
            <a:r>
              <a:rPr sz="4000" b="1" spc="-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Resource</a:t>
            </a:r>
            <a:r>
              <a:rPr sz="4000" b="1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Limitations </a:t>
            </a:r>
            <a:r>
              <a:rPr sz="4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4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Privacy</a:t>
            </a:r>
            <a:r>
              <a:rPr sz="4000" b="1" spc="-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Concerns </a:t>
            </a:r>
            <a:r>
              <a:rPr sz="4000" b="1" spc="-9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Cost </a:t>
            </a:r>
            <a:r>
              <a:rPr sz="40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Uncertainty </a:t>
            </a:r>
            <a:r>
              <a:rPr sz="4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Internet</a:t>
            </a:r>
            <a:r>
              <a:rPr sz="4000" b="1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Dependency </a:t>
            </a:r>
            <a:r>
              <a:rPr sz="40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Compatibility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Issues</a:t>
            </a:r>
            <a:endParaRPr sz="40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9704897" y="2023940"/>
            <a:ext cx="7886699" cy="79914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594807" y="177895"/>
            <a:ext cx="4399915" cy="1534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900" dirty="0">
                <a:latin typeface="Roboto"/>
                <a:cs typeface="Roboto"/>
              </a:rPr>
              <a:t>B</a:t>
            </a:r>
            <a:r>
              <a:rPr sz="9900" spc="165" dirty="0">
                <a:latin typeface="Roboto"/>
                <a:cs typeface="Roboto"/>
              </a:rPr>
              <a:t>e</a:t>
            </a:r>
            <a:r>
              <a:rPr sz="9900" spc="-50" dirty="0">
                <a:latin typeface="Roboto"/>
                <a:cs typeface="Roboto"/>
              </a:rPr>
              <a:t>n</a:t>
            </a:r>
            <a:r>
              <a:rPr sz="9900" spc="-25" dirty="0">
                <a:latin typeface="Roboto"/>
                <a:cs typeface="Roboto"/>
              </a:rPr>
              <a:t>i</a:t>
            </a:r>
            <a:r>
              <a:rPr sz="9900" spc="90" dirty="0">
                <a:latin typeface="Roboto"/>
                <a:cs typeface="Roboto"/>
              </a:rPr>
              <a:t>f</a:t>
            </a:r>
            <a:r>
              <a:rPr sz="9900" spc="-25" dirty="0">
                <a:latin typeface="Roboto"/>
                <a:cs typeface="Roboto"/>
              </a:rPr>
              <a:t>i</a:t>
            </a:r>
            <a:r>
              <a:rPr sz="9900" spc="-110" dirty="0">
                <a:latin typeface="Roboto"/>
                <a:cs typeface="Roboto"/>
              </a:rPr>
              <a:t>t</a:t>
            </a:r>
            <a:r>
              <a:rPr sz="9900" spc="-15" dirty="0">
                <a:latin typeface="Roboto"/>
                <a:cs typeface="Roboto"/>
              </a:rPr>
              <a:t>s</a:t>
            </a:r>
            <a:endParaRPr sz="9900">
              <a:latin typeface="Roboto"/>
              <a:cs typeface="Robo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7434" y="3235637"/>
            <a:ext cx="114300" cy="1142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7434" y="6055037"/>
            <a:ext cx="114300" cy="11429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636735" y="2791132"/>
            <a:ext cx="7030720" cy="5664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78435">
              <a:lnSpc>
                <a:spcPct val="116000"/>
              </a:lnSpc>
              <a:spcBef>
                <a:spcPts val="100"/>
              </a:spcBef>
              <a:tabLst>
                <a:tab pos="6510655" algn="l"/>
              </a:tabLst>
            </a:pPr>
            <a:r>
              <a:rPr sz="4000" b="1" spc="-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</a:t>
            </a:r>
            <a:r>
              <a:rPr sz="4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4000" b="1" spc="-229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4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ll</a:t>
            </a:r>
            <a:r>
              <a:rPr sz="4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y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4000" b="1" spc="-229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</a:t>
            </a:r>
            <a:r>
              <a:rPr sz="4000" b="1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1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4000" b="1" spc="-25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4000" b="1" spc="-2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4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</a:t>
            </a:r>
            <a:r>
              <a:rPr sz="4000" b="1" spc="-25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v</a:t>
            </a:r>
            <a:r>
              <a:rPr sz="4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4000" b="1" spc="-229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4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g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4000" b="1" spc="-229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4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4000" b="1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4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4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40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  </a:t>
            </a:r>
            <a:r>
              <a:rPr sz="40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created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by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0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using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IBM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0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 </a:t>
            </a:r>
            <a:r>
              <a:rPr sz="4000" b="1" spc="-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Function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build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Iot </a:t>
            </a:r>
            <a:r>
              <a:rPr sz="4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40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endParaRPr sz="4000">
              <a:latin typeface="Times New Roman" panose="02020603050405020304"/>
              <a:cs typeface="Times New Roman" panose="02020603050405020304"/>
            </a:endParaRPr>
          </a:p>
          <a:p>
            <a:pPr marL="12700" marR="5080">
              <a:lnSpc>
                <a:spcPct val="116000"/>
              </a:lnSpc>
            </a:pPr>
            <a:r>
              <a:rPr sz="4000" b="1" spc="-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We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can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oprate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devices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4000" b="1" spc="-1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outside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so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its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helps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4000" b="1" spc="-9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reduce</a:t>
            </a:r>
            <a:r>
              <a:rPr sz="40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eletricity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charge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some </a:t>
            </a:r>
            <a:r>
              <a:rPr sz="4000" b="1" spc="-9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other</a:t>
            </a:r>
            <a:r>
              <a:rPr sz="4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000" b="1" spc="-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issuse.</a:t>
            </a:r>
            <a:endParaRPr sz="40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59100">
              <a:lnSpc>
                <a:spcPct val="100000"/>
              </a:lnSpc>
              <a:spcBef>
                <a:spcPts val="100"/>
              </a:spcBef>
            </a:pPr>
            <a:r>
              <a:rPr spc="-240" dirty="0"/>
              <a:t>Thank</a:t>
            </a:r>
            <a:r>
              <a:rPr spc="-75" dirty="0"/>
              <a:t> </a:t>
            </a:r>
            <a:r>
              <a:rPr dirty="0"/>
              <a:t>You...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81330"/>
            <a:ext cx="12248515" cy="2449830"/>
          </a:xfrm>
        </p:spPr>
        <p:txBody>
          <a:bodyPr wrap="square">
            <a:noAutofit/>
          </a:bodyPr>
          <a:p>
            <a:r>
              <a:rPr lang="en-US"/>
              <a:t>Data Ingestion Function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4"/>
          </p:nvPr>
        </p:nvSpPr>
        <p:spPr>
          <a:xfrm>
            <a:off x="228600" y="2171700"/>
            <a:ext cx="9737725" cy="9153525"/>
          </a:xfrm>
        </p:spPr>
        <p:txBody>
          <a:bodyPr>
            <a:noAutofit/>
          </a:bodyPr>
          <a:p>
            <a:r>
              <a:rPr lang="en-US" sz="2400"/>
              <a:t>const Cloudant = require('@cloudant/cloudant');</a:t>
            </a:r>
            <a:endParaRPr lang="en-US" sz="2400"/>
          </a:p>
          <a:p>
            <a:endParaRPr lang="en-US" sz="2400"/>
          </a:p>
          <a:p>
            <a:r>
              <a:rPr lang="en-US" sz="2400"/>
              <a:t>function main(params) {</a:t>
            </a:r>
            <a:endParaRPr lang="en-US" sz="2400"/>
          </a:p>
          <a:p>
            <a:r>
              <a:rPr lang="en-US" sz="2400"/>
              <a:t>    const { deviceId, data } = params;</a:t>
            </a:r>
            <a:endParaRPr lang="en-US" sz="2400"/>
          </a:p>
          <a:p>
            <a:endParaRPr lang="en-US" sz="2400"/>
          </a:p>
          <a:p>
            <a:r>
              <a:rPr lang="en-US" sz="2400"/>
              <a:t>    // Store IoT data in a database (e.g., Cloudant)</a:t>
            </a:r>
            <a:endParaRPr lang="en-US" sz="2400"/>
          </a:p>
          <a:p>
            <a:r>
              <a:rPr lang="en-US" sz="2400"/>
              <a:t>    const cloudant = new Cloudant({ url: 'YOUR_CLOUDANT_URL', plugins: { iamauth: { iamApiKey: 'YOUR_API_KEY' } } });</a:t>
            </a:r>
            <a:endParaRPr lang="en-US" sz="2400"/>
          </a:p>
          <a:p>
            <a:r>
              <a:rPr lang="en-US" sz="2400"/>
              <a:t>    const db = cloudant.db.use('iot_data_db');</a:t>
            </a:r>
            <a:endParaRPr lang="en-US" sz="2400"/>
          </a:p>
          <a:p>
            <a:r>
              <a:rPr lang="en-US" sz="2400"/>
              <a:t>    </a:t>
            </a:r>
            <a:endParaRPr lang="en-US" sz="2400"/>
          </a:p>
          <a:p>
            <a:r>
              <a:rPr lang="en-US" sz="2400"/>
              <a:t>    // Store IoT data in the database</a:t>
            </a:r>
            <a:endParaRPr lang="en-US" sz="2400"/>
          </a:p>
          <a:p>
            <a:r>
              <a:rPr lang="en-US" sz="2400"/>
              <a:t>    return db.insert({ deviceId, data, timestamp: new Date() })</a:t>
            </a:r>
            <a:endParaRPr lang="en-US" sz="2400"/>
          </a:p>
          <a:p>
            <a:r>
              <a:rPr lang="en-US" sz="2400"/>
              <a:t>        .then(() =&gt; {</a:t>
            </a:r>
            <a:endParaRPr lang="en-US" sz="2400"/>
          </a:p>
          <a:p>
            <a:r>
              <a:rPr lang="en-US" sz="2400"/>
              <a:t>            return { message: 'Data stored successfully.' };</a:t>
            </a:r>
            <a:endParaRPr lang="en-US" sz="2400"/>
          </a:p>
          <a:p>
            <a:r>
              <a:rPr lang="en-US" sz="2400"/>
              <a:t>        })</a:t>
            </a:r>
            <a:endParaRPr lang="en-US" sz="2400"/>
          </a:p>
          <a:p>
            <a:r>
              <a:rPr lang="en-US" sz="2400"/>
              <a:t>        .catch(error =&gt; {</a:t>
            </a:r>
            <a:endParaRPr lang="en-US" sz="2400"/>
          </a:p>
          <a:p>
            <a:r>
              <a:rPr lang="en-US" sz="2400"/>
              <a:t>            console.error('Error storing data:', error);</a:t>
            </a:r>
            <a:endParaRPr lang="en-US" sz="2400"/>
          </a:p>
          <a:p>
            <a:r>
              <a:rPr lang="en-US" sz="2400"/>
              <a:t>            throw error;</a:t>
            </a:r>
            <a:endParaRPr lang="en-US" sz="2400"/>
          </a:p>
          <a:p>
            <a:r>
              <a:rPr lang="en-US" sz="2400"/>
              <a:t>        });</a:t>
            </a:r>
            <a:endParaRPr lang="en-US" sz="2400"/>
          </a:p>
          <a:p>
            <a:r>
              <a:rPr lang="en-US" sz="2400"/>
              <a:t>}</a:t>
            </a:r>
            <a:endParaRPr 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928882" y="3028588"/>
            <a:ext cx="7359116" cy="56292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64737" y="739990"/>
            <a:ext cx="11668125" cy="1137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810635" algn="l"/>
                <a:tab pos="4897755" algn="l"/>
                <a:tab pos="7038340" algn="l"/>
              </a:tabLst>
            </a:pPr>
            <a:r>
              <a:rPr sz="7300" spc="20" dirty="0">
                <a:latin typeface="Roboto"/>
                <a:cs typeface="Roboto"/>
              </a:rPr>
              <a:t>Abstract	</a:t>
            </a:r>
            <a:r>
              <a:rPr sz="7300" spc="35" dirty="0">
                <a:latin typeface="Roboto"/>
                <a:cs typeface="Roboto"/>
              </a:rPr>
              <a:t>of	</a:t>
            </a:r>
            <a:r>
              <a:rPr sz="7300" spc="-50" dirty="0">
                <a:latin typeface="Roboto"/>
                <a:cs typeface="Roboto"/>
              </a:rPr>
              <a:t>Data	</a:t>
            </a:r>
            <a:r>
              <a:rPr sz="7300" spc="15" dirty="0">
                <a:latin typeface="Roboto"/>
                <a:cs typeface="Roboto"/>
              </a:rPr>
              <a:t>processing</a:t>
            </a:r>
            <a:endParaRPr sz="7300">
              <a:latin typeface="Roboto"/>
              <a:cs typeface="Robo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9574" y="3393525"/>
            <a:ext cx="85725" cy="8572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06045" algn="just">
              <a:lnSpc>
                <a:spcPct val="117000"/>
              </a:lnSpc>
              <a:spcBef>
                <a:spcPts val="95"/>
              </a:spcBef>
            </a:pPr>
            <a:r>
              <a:rPr spc="20" dirty="0"/>
              <a:t>Serverless </a:t>
            </a:r>
            <a:r>
              <a:rPr spc="160" dirty="0"/>
              <a:t>IoT data </a:t>
            </a:r>
            <a:r>
              <a:rPr spc="50" dirty="0"/>
              <a:t>processing </a:t>
            </a:r>
            <a:r>
              <a:rPr spc="25" dirty="0"/>
              <a:t>leverages </a:t>
            </a:r>
            <a:r>
              <a:rPr spc="85" dirty="0"/>
              <a:t>cloud </a:t>
            </a:r>
            <a:r>
              <a:rPr spc="60" dirty="0"/>
              <a:t>resources </a:t>
            </a:r>
            <a:r>
              <a:rPr spc="160" dirty="0"/>
              <a:t>to </a:t>
            </a:r>
            <a:r>
              <a:rPr spc="-735" dirty="0"/>
              <a:t> </a:t>
            </a:r>
            <a:r>
              <a:rPr spc="60" dirty="0"/>
              <a:t>analyze </a:t>
            </a:r>
            <a:r>
              <a:rPr spc="160" dirty="0"/>
              <a:t>and </a:t>
            </a:r>
            <a:r>
              <a:rPr spc="100" dirty="0"/>
              <a:t>manage </a:t>
            </a:r>
            <a:r>
              <a:rPr spc="160" dirty="0"/>
              <a:t>data </a:t>
            </a:r>
            <a:r>
              <a:rPr spc="110" dirty="0"/>
              <a:t>from </a:t>
            </a:r>
            <a:r>
              <a:rPr spc="114" dirty="0"/>
              <a:t>Internet </a:t>
            </a:r>
            <a:r>
              <a:rPr spc="75" dirty="0"/>
              <a:t>of </a:t>
            </a:r>
            <a:r>
              <a:rPr spc="70" dirty="0"/>
              <a:t>Things </a:t>
            </a:r>
            <a:r>
              <a:rPr spc="95" dirty="0"/>
              <a:t>(IoT) </a:t>
            </a:r>
            <a:r>
              <a:rPr spc="100" dirty="0"/>
              <a:t> </a:t>
            </a:r>
            <a:r>
              <a:rPr spc="10" dirty="0"/>
              <a:t>devices</a:t>
            </a:r>
            <a:r>
              <a:rPr spc="775" dirty="0"/>
              <a:t> </a:t>
            </a:r>
            <a:r>
              <a:rPr spc="105" dirty="0"/>
              <a:t>without</a:t>
            </a:r>
            <a:r>
              <a:rPr spc="110" dirty="0"/>
              <a:t> </a:t>
            </a:r>
            <a:r>
              <a:rPr spc="100" dirty="0"/>
              <a:t>the</a:t>
            </a:r>
            <a:r>
              <a:rPr spc="105" dirty="0"/>
              <a:t> </a:t>
            </a:r>
            <a:r>
              <a:rPr spc="65" dirty="0"/>
              <a:t>need</a:t>
            </a:r>
            <a:r>
              <a:rPr spc="70" dirty="0"/>
              <a:t> </a:t>
            </a:r>
            <a:r>
              <a:rPr spc="100" dirty="0"/>
              <a:t>for</a:t>
            </a:r>
            <a:r>
              <a:rPr spc="105" dirty="0"/>
              <a:t> </a:t>
            </a:r>
            <a:r>
              <a:rPr spc="80" dirty="0"/>
              <a:t>dedicated</a:t>
            </a:r>
            <a:r>
              <a:rPr spc="85" dirty="0"/>
              <a:t> </a:t>
            </a:r>
            <a:r>
              <a:rPr spc="35" dirty="0"/>
              <a:t>servers.</a:t>
            </a:r>
            <a:r>
              <a:rPr spc="825" dirty="0"/>
              <a:t> </a:t>
            </a:r>
            <a:r>
              <a:rPr spc="70" dirty="0"/>
              <a:t>This </a:t>
            </a:r>
            <a:r>
              <a:rPr spc="75" dirty="0"/>
              <a:t> </a:t>
            </a:r>
            <a:r>
              <a:rPr spc="135" dirty="0"/>
              <a:t>approach</a:t>
            </a:r>
            <a:r>
              <a:rPr spc="140" dirty="0"/>
              <a:t> </a:t>
            </a:r>
            <a:r>
              <a:rPr spc="70" dirty="0"/>
              <a:t>enhances</a:t>
            </a:r>
            <a:r>
              <a:rPr spc="75" dirty="0"/>
              <a:t> </a:t>
            </a:r>
            <a:r>
              <a:rPr spc="50" dirty="0"/>
              <a:t>scalability,</a:t>
            </a:r>
            <a:r>
              <a:rPr spc="55" dirty="0"/>
              <a:t> reduces</a:t>
            </a:r>
            <a:r>
              <a:rPr spc="60" dirty="0"/>
              <a:t> </a:t>
            </a:r>
            <a:r>
              <a:rPr spc="110" dirty="0"/>
              <a:t>operational </a:t>
            </a:r>
            <a:r>
              <a:rPr spc="114" dirty="0"/>
              <a:t> </a:t>
            </a:r>
            <a:r>
              <a:rPr spc="90" dirty="0"/>
              <a:t>overhead,</a:t>
            </a:r>
            <a:r>
              <a:rPr spc="-5" dirty="0"/>
              <a:t> </a:t>
            </a:r>
            <a:r>
              <a:rPr spc="160" dirty="0"/>
              <a:t>and</a:t>
            </a:r>
            <a:r>
              <a:rPr dirty="0"/>
              <a:t> </a:t>
            </a:r>
            <a:r>
              <a:rPr spc="40" dirty="0"/>
              <a:t>allows</a:t>
            </a:r>
            <a:r>
              <a:rPr dirty="0"/>
              <a:t> </a:t>
            </a:r>
            <a:r>
              <a:rPr spc="60" dirty="0"/>
              <a:t>real-time</a:t>
            </a:r>
            <a:r>
              <a:rPr spc="-5" dirty="0"/>
              <a:t> </a:t>
            </a:r>
            <a:r>
              <a:rPr spc="160" dirty="0"/>
              <a:t>data</a:t>
            </a:r>
            <a:r>
              <a:rPr dirty="0"/>
              <a:t> </a:t>
            </a:r>
            <a:r>
              <a:rPr spc="55" dirty="0"/>
              <a:t>processing.</a:t>
            </a:r>
            <a:endParaRPr spc="55" dirty="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9574" y="6060525"/>
            <a:ext cx="85725" cy="8572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961082" y="5714450"/>
            <a:ext cx="9386570" cy="109220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700"/>
              </a:spcBef>
              <a:tabLst>
                <a:tab pos="599440" algn="l"/>
                <a:tab pos="2333625" algn="l"/>
                <a:tab pos="4631690" algn="l"/>
                <a:tab pos="5541645" algn="l"/>
                <a:tab pos="6791325" algn="l"/>
                <a:tab pos="8018780" algn="l"/>
              </a:tabLst>
            </a:pP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It	</a:t>
            </a:r>
            <a:r>
              <a:rPr sz="3000" spc="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supports	</a:t>
            </a:r>
            <a:r>
              <a:rPr sz="3000" spc="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applications	</a:t>
            </a:r>
            <a:r>
              <a:rPr sz="3000" spc="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like	</a:t>
            </a:r>
            <a:r>
              <a:rPr sz="3000" spc="1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	</a:t>
            </a:r>
            <a:r>
              <a:rPr sz="3000" spc="10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	</a:t>
            </a:r>
            <a:r>
              <a:rPr sz="3000" spc="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systems,</a:t>
            </a: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R="5080" algn="r">
              <a:lnSpc>
                <a:spcPct val="100000"/>
              </a:lnSpc>
              <a:spcBef>
                <a:spcPts val="600"/>
              </a:spcBef>
            </a:pPr>
            <a:r>
              <a:rPr sz="3000" spc="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sensing.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34999" y="6247850"/>
            <a:ext cx="9712325" cy="109220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00"/>
              </a:spcBef>
              <a:tabLst>
                <a:tab pos="2055495" algn="l"/>
                <a:tab pos="4476115" algn="l"/>
                <a:tab pos="5579745" algn="l"/>
              </a:tabLst>
            </a:pPr>
            <a:r>
              <a:rPr sz="3000" spc="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industrial	</a:t>
            </a:r>
            <a:r>
              <a:rPr sz="3000" spc="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monitoring,	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	</a:t>
            </a:r>
            <a:r>
              <a:rPr sz="3000" spc="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environmental</a:t>
            </a: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  <a:tabLst>
                <a:tab pos="1897380" algn="l"/>
                <a:tab pos="3933190" algn="l"/>
                <a:tab pos="5857875" algn="l"/>
                <a:tab pos="6654800" algn="l"/>
                <a:tab pos="8103870" algn="l"/>
                <a:tab pos="8734425" algn="l"/>
              </a:tabLst>
            </a:pP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v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00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ss</a:t>
            </a: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00" spc="1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pu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00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g	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</a:t>
            </a:r>
            <a:r>
              <a:rPr sz="3000" spc="1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00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at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bu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	</a:t>
            </a: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ve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34999" y="7314649"/>
            <a:ext cx="9712325" cy="1092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7000"/>
              </a:lnSpc>
              <a:spcBef>
                <a:spcPts val="95"/>
              </a:spcBef>
              <a:tabLst>
                <a:tab pos="2250440" algn="l"/>
                <a:tab pos="3020060" algn="l"/>
                <a:tab pos="4373245" algn="l"/>
                <a:tab pos="5932805" algn="l"/>
                <a:tab pos="8210550" algn="l"/>
                <a:tab pos="8980805" algn="l"/>
              </a:tabLst>
            </a:pPr>
            <a:r>
              <a:rPr sz="3000" spc="1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g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1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nd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ff</a:t>
            </a:r>
            <a:r>
              <a:rPr sz="3000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00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00" spc="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,</a:t>
            </a:r>
            <a:r>
              <a:rPr sz="3000" spc="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-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ff</a:t>
            </a:r>
            <a:r>
              <a:rPr sz="30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ec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00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ve</a:t>
            </a:r>
            <a:r>
              <a:rPr sz="30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00" spc="1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at</a:t>
            </a:r>
            <a:r>
              <a:rPr sz="3000" spc="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  </a:t>
            </a:r>
            <a:r>
              <a:rPr sz="3000" spc="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30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cloud.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43759" y="3266360"/>
            <a:ext cx="8562974" cy="52673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11084" y="219562"/>
            <a:ext cx="9081135" cy="2218055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701165" marR="5080" indent="-1689100">
              <a:lnSpc>
                <a:spcPts val="8630"/>
              </a:lnSpc>
              <a:spcBef>
                <a:spcPts val="205"/>
              </a:spcBef>
              <a:tabLst>
                <a:tab pos="3723640" algn="l"/>
                <a:tab pos="6285865" algn="l"/>
                <a:tab pos="8222615" algn="l"/>
              </a:tabLst>
            </a:pPr>
            <a:r>
              <a:rPr sz="7200" spc="35" dirty="0">
                <a:latin typeface="Roboto"/>
                <a:cs typeface="Roboto"/>
              </a:rPr>
              <a:t>Problem</a:t>
            </a:r>
            <a:r>
              <a:rPr sz="7200" spc="35" dirty="0">
                <a:latin typeface="Roboto"/>
                <a:cs typeface="Roboto"/>
              </a:rPr>
              <a:t>	</a:t>
            </a:r>
            <a:r>
              <a:rPr sz="7200" spc="-5" dirty="0">
                <a:latin typeface="Roboto"/>
                <a:cs typeface="Roboto"/>
              </a:rPr>
              <a:t>Statement</a:t>
            </a:r>
            <a:r>
              <a:rPr sz="7200" spc="-5" dirty="0">
                <a:latin typeface="Roboto"/>
                <a:cs typeface="Roboto"/>
              </a:rPr>
              <a:t>	</a:t>
            </a:r>
            <a:r>
              <a:rPr sz="7200" spc="25" dirty="0">
                <a:latin typeface="Roboto"/>
                <a:cs typeface="Roboto"/>
              </a:rPr>
              <a:t>of  </a:t>
            </a:r>
            <a:r>
              <a:rPr sz="7200" spc="45" dirty="0">
                <a:latin typeface="Roboto"/>
                <a:cs typeface="Roboto"/>
              </a:rPr>
              <a:t>Serverless	</a:t>
            </a:r>
            <a:r>
              <a:rPr sz="7200" spc="-30" dirty="0">
                <a:latin typeface="Roboto"/>
                <a:cs typeface="Roboto"/>
              </a:rPr>
              <a:t>Iot</a:t>
            </a:r>
            <a:endParaRPr sz="7200">
              <a:latin typeface="Roboto"/>
              <a:cs typeface="Robo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61053" y="3447335"/>
            <a:ext cx="85725" cy="8572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61053" y="6114335"/>
            <a:ext cx="85725" cy="8572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286478" y="3101260"/>
            <a:ext cx="9001760" cy="4292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95885" indent="762000">
              <a:lnSpc>
                <a:spcPct val="117000"/>
              </a:lnSpc>
              <a:spcBef>
                <a:spcPts val="95"/>
              </a:spcBef>
            </a:pPr>
            <a:r>
              <a:rPr sz="3000" spc="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Transforming</a:t>
            </a:r>
            <a:r>
              <a:rPr sz="30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your</a:t>
            </a:r>
            <a:r>
              <a:rPr sz="30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0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into</a:t>
            </a:r>
            <a:r>
              <a:rPr sz="30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living</a:t>
            </a:r>
            <a:r>
              <a:rPr sz="30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space </a:t>
            </a:r>
            <a:r>
              <a:rPr sz="3000" spc="-7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using</a:t>
            </a:r>
            <a:r>
              <a:rPr sz="30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IBM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Functions</a:t>
            </a:r>
            <a:r>
              <a:rPr sz="30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IoT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30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processing.</a:t>
            </a: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L="12700" marR="647700">
              <a:lnSpc>
                <a:spcPts val="4200"/>
              </a:lnSpc>
              <a:spcBef>
                <a:spcPts val="240"/>
              </a:spcBef>
            </a:pPr>
            <a:r>
              <a:rPr sz="3000" spc="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Collect 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3000" spc="1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3000" spc="1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 </a:t>
            </a:r>
            <a:r>
              <a:rPr sz="3000" spc="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devices </a:t>
            </a:r>
            <a:r>
              <a:rPr sz="3000" spc="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like </a:t>
            </a:r>
            <a:r>
              <a:rPr sz="3000" spc="10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thermostats, </a:t>
            </a:r>
            <a:r>
              <a:rPr sz="3000" spc="1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motion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sensors,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cameras,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3000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it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real- </a:t>
            </a:r>
            <a:r>
              <a:rPr sz="3000" spc="-7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time.</a:t>
            </a: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L="12700" marR="5080" indent="762000">
              <a:lnSpc>
                <a:spcPts val="4200"/>
              </a:lnSpc>
            </a:pPr>
            <a:r>
              <a:rPr sz="3000" spc="1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Automate </a:t>
            </a:r>
            <a:r>
              <a:rPr sz="3000" spc="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routines </a:t>
            </a:r>
            <a:r>
              <a:rPr sz="3000" spc="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3000" spc="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energy 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efficiency 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000" spc="10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 </a:t>
            </a:r>
            <a:r>
              <a:rPr sz="3000" spc="-7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security. </a:t>
            </a:r>
            <a:r>
              <a:rPr sz="3000" spc="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Store 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000" spc="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analyze 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3000" spc="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3000" spc="1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IBM </a:t>
            </a:r>
            <a:r>
              <a:rPr sz="3000" spc="1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 </a:t>
            </a:r>
            <a:r>
              <a:rPr sz="3000" spc="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Object </a:t>
            </a:r>
            <a:r>
              <a:rPr sz="3000" spc="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Storage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3000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gain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valuable</a:t>
            </a:r>
            <a:r>
              <a:rPr sz="3000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insights</a:t>
            </a:r>
            <a:r>
              <a:rPr sz="3000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into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your</a:t>
            </a:r>
            <a:r>
              <a:rPr sz="3000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1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</a:t>
            </a:r>
            <a:r>
              <a:rPr sz="30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spc="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home.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964738" y="3396469"/>
            <a:ext cx="7019924" cy="483699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64196" y="219561"/>
            <a:ext cx="8025765" cy="2218055"/>
          </a:xfrm>
          <a:prstGeom prst="rect">
            <a:avLst/>
          </a:prstGeom>
        </p:spPr>
        <p:txBody>
          <a:bodyPr vert="horz" wrap="square" lIns="0" tIns="26034" rIns="0" bIns="0" rtlCol="0">
            <a:spAutoFit/>
          </a:bodyPr>
          <a:lstStyle/>
          <a:p>
            <a:pPr marL="1174115" marR="5080" indent="-1162050">
              <a:lnSpc>
                <a:spcPts val="8630"/>
              </a:lnSpc>
              <a:spcBef>
                <a:spcPts val="205"/>
              </a:spcBef>
              <a:tabLst>
                <a:tab pos="3517900" algn="l"/>
                <a:tab pos="5758180" algn="l"/>
                <a:tab pos="7167880" algn="l"/>
              </a:tabLst>
            </a:pPr>
            <a:r>
              <a:rPr sz="7200" spc="-10" dirty="0">
                <a:latin typeface="Roboto"/>
                <a:cs typeface="Roboto"/>
              </a:rPr>
              <a:t>Existing</a:t>
            </a:r>
            <a:r>
              <a:rPr sz="7200" spc="-10" dirty="0">
                <a:latin typeface="Roboto"/>
                <a:cs typeface="Roboto"/>
              </a:rPr>
              <a:t>	</a:t>
            </a:r>
            <a:r>
              <a:rPr sz="7200" spc="25" dirty="0">
                <a:latin typeface="Roboto"/>
                <a:cs typeface="Roboto"/>
              </a:rPr>
              <a:t>Concept</a:t>
            </a:r>
            <a:r>
              <a:rPr sz="7200" spc="25" dirty="0">
                <a:latin typeface="Roboto"/>
                <a:cs typeface="Roboto"/>
              </a:rPr>
              <a:t>	</a:t>
            </a:r>
            <a:r>
              <a:rPr sz="7200" spc="25" dirty="0">
                <a:latin typeface="Roboto"/>
                <a:cs typeface="Roboto"/>
              </a:rPr>
              <a:t>of  </a:t>
            </a:r>
            <a:r>
              <a:rPr sz="7200" spc="45" dirty="0">
                <a:latin typeface="Roboto"/>
                <a:cs typeface="Roboto"/>
              </a:rPr>
              <a:t>Serverless	</a:t>
            </a:r>
            <a:r>
              <a:rPr sz="7200" spc="-30" dirty="0">
                <a:latin typeface="Roboto"/>
                <a:cs typeface="Roboto"/>
              </a:rPr>
              <a:t>Iot</a:t>
            </a:r>
            <a:endParaRPr sz="7200">
              <a:latin typeface="Roboto"/>
              <a:cs typeface="Robo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1246" y="3583159"/>
            <a:ext cx="95250" cy="9524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1246" y="4745208"/>
            <a:ext cx="95250" cy="9524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1246" y="5907258"/>
            <a:ext cx="95250" cy="9524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1246" y="7069308"/>
            <a:ext cx="95250" cy="9524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783786" y="3216109"/>
            <a:ext cx="10050780" cy="467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000"/>
              </a:lnSpc>
              <a:spcBef>
                <a:spcPts val="100"/>
              </a:spcBef>
            </a:pPr>
            <a:r>
              <a:rPr sz="3300" b="1" spc="-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Event-Driven:</a:t>
            </a:r>
            <a:r>
              <a:rPr sz="33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IoT</a:t>
            </a:r>
            <a:r>
              <a:rPr sz="33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devices</a:t>
            </a:r>
            <a:r>
              <a:rPr sz="33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trigger</a:t>
            </a:r>
            <a:r>
              <a:rPr sz="3300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automatic</a:t>
            </a:r>
            <a:r>
              <a:rPr sz="33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actions</a:t>
            </a:r>
            <a:r>
              <a:rPr sz="33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3300" spc="-8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serverless</a:t>
            </a:r>
            <a:r>
              <a:rPr sz="33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functions.</a:t>
            </a:r>
            <a:endParaRPr sz="3300">
              <a:latin typeface="Times New Roman" panose="02020603050405020304"/>
              <a:cs typeface="Times New Roman" panose="02020603050405020304"/>
            </a:endParaRPr>
          </a:p>
          <a:p>
            <a:pPr marL="12700" marR="358140">
              <a:lnSpc>
                <a:spcPct val="116000"/>
              </a:lnSpc>
            </a:pPr>
            <a:r>
              <a:rPr sz="3300" b="1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Scalable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20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&amp;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Cost-Effective: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Serverless</a:t>
            </a:r>
            <a:r>
              <a:rPr sz="33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reduces</a:t>
            </a:r>
            <a:r>
              <a:rPr sz="33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costs</a:t>
            </a:r>
            <a:r>
              <a:rPr sz="33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300" spc="-8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dynamically</a:t>
            </a:r>
            <a:r>
              <a:rPr sz="33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scales</a:t>
            </a:r>
            <a:r>
              <a:rPr sz="33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resources.</a:t>
            </a:r>
            <a:endParaRPr sz="3300">
              <a:latin typeface="Times New Roman" panose="02020603050405020304"/>
              <a:cs typeface="Times New Roman" panose="02020603050405020304"/>
            </a:endParaRPr>
          </a:p>
          <a:p>
            <a:pPr marL="12700" marR="162560">
              <a:lnSpc>
                <a:spcPct val="116000"/>
              </a:lnSpc>
            </a:pPr>
            <a:r>
              <a:rPr sz="33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</a:t>
            </a:r>
            <a:r>
              <a:rPr sz="33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Data: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Secure</a:t>
            </a:r>
            <a:r>
              <a:rPr sz="33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</a:t>
            </a:r>
            <a:r>
              <a:rPr sz="33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storage</a:t>
            </a:r>
            <a:r>
              <a:rPr sz="33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33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remote</a:t>
            </a:r>
            <a:r>
              <a:rPr sz="33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access</a:t>
            </a:r>
            <a:r>
              <a:rPr sz="33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300" spc="-8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0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control.</a:t>
            </a:r>
            <a:endParaRPr sz="3300">
              <a:latin typeface="Times New Roman" panose="02020603050405020304"/>
              <a:cs typeface="Times New Roman" panose="02020603050405020304"/>
            </a:endParaRPr>
          </a:p>
          <a:p>
            <a:pPr marL="12700" marR="140335">
              <a:lnSpc>
                <a:spcPct val="116000"/>
              </a:lnSpc>
              <a:spcBef>
                <a:spcPts val="5"/>
              </a:spcBef>
            </a:pPr>
            <a:r>
              <a:rPr sz="3300" b="1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300" b="1" spc="-1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300" b="1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g</a:t>
            </a:r>
            <a:r>
              <a:rPr sz="3300" b="1" spc="-2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at</a:t>
            </a:r>
            <a:r>
              <a:rPr sz="33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300" b="1" spc="-1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20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&amp;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300" b="1" spc="-1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3300" b="1" spc="-2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at</a:t>
            </a:r>
            <a:r>
              <a:rPr sz="33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300" b="1" spc="-1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300" b="1" spc="-20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:</a:t>
            </a:r>
            <a:r>
              <a:rPr sz="33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300" spc="1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3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300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300" spc="1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300" spc="1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300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</a:t>
            </a:r>
            <a:r>
              <a:rPr sz="33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300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300" spc="1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3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300" spc="1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3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3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k</a:t>
            </a:r>
            <a:r>
              <a:rPr sz="3300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300" spc="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,</a:t>
            </a:r>
            <a:r>
              <a:rPr sz="33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</a:t>
            </a:r>
            <a:r>
              <a:rPr sz="3300" spc="1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k</a:t>
            </a:r>
            <a:r>
              <a:rPr sz="3300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  </a:t>
            </a:r>
            <a:r>
              <a:rPr sz="3300" spc="1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thermostat</a:t>
            </a:r>
            <a:r>
              <a:rPr sz="33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adjustments,</a:t>
            </a:r>
            <a:r>
              <a:rPr sz="33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3300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convenience</a:t>
            </a:r>
            <a:r>
              <a:rPr sz="33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1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300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efficiency.</a:t>
            </a:r>
            <a:endParaRPr sz="33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911747" y="2818292"/>
            <a:ext cx="7372349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64490" y="91488"/>
            <a:ext cx="8311515" cy="12096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7750" spc="-145" dirty="0"/>
              <a:t>Problem</a:t>
            </a:r>
            <a:r>
              <a:rPr sz="7750" spc="-25" dirty="0"/>
              <a:t> </a:t>
            </a:r>
            <a:r>
              <a:rPr sz="7750" spc="-285" dirty="0"/>
              <a:t>and</a:t>
            </a:r>
            <a:r>
              <a:rPr sz="7750" spc="-25" dirty="0"/>
              <a:t> </a:t>
            </a:r>
            <a:r>
              <a:rPr sz="7750" spc="-30" dirty="0"/>
              <a:t>Design</a:t>
            </a:r>
            <a:endParaRPr sz="775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3544" y="3853228"/>
            <a:ext cx="85725" cy="8572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3544" y="5453428"/>
            <a:ext cx="85725" cy="857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3544" y="7053628"/>
            <a:ext cx="85725" cy="8572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338969" y="3507153"/>
            <a:ext cx="8848725" cy="4826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24155" indent="381000">
              <a:lnSpc>
                <a:spcPct val="117000"/>
              </a:lnSpc>
              <a:spcBef>
                <a:spcPts val="95"/>
              </a:spcBef>
            </a:pP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project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transform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a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normal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into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 </a:t>
            </a:r>
            <a:r>
              <a:rPr sz="3000" b="1" spc="-7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living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space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using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IBM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Functions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IoT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3000" b="1" spc="-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processing.</a:t>
            </a: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L="12700" marR="5080" indent="381000">
              <a:lnSpc>
                <a:spcPts val="4200"/>
              </a:lnSpc>
              <a:spcBef>
                <a:spcPts val="240"/>
              </a:spcBef>
            </a:pP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goal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to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collect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from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various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devices, </a:t>
            </a:r>
            <a:r>
              <a:rPr sz="3000" b="1" spc="-7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real-time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automate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routines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energy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efficiency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security.</a:t>
            </a: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L="12700" marR="1242695" indent="476250">
              <a:lnSpc>
                <a:spcPts val="4200"/>
              </a:lnSpc>
            </a:pPr>
            <a:r>
              <a:rPr sz="3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It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involves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designing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setup,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implementing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collection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000" b="1" spc="-7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leveraging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IBM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storage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2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analysis.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229574" y="5375937"/>
            <a:ext cx="38735" cy="38735"/>
          </a:xfrm>
          <a:custGeom>
            <a:avLst/>
            <a:gdLst/>
            <a:ahLst/>
            <a:cxnLst/>
            <a:rect l="l" t="t" r="r" b="b"/>
            <a:pathLst>
              <a:path w="38734" h="38735">
                <a:moveTo>
                  <a:pt x="20590" y="38328"/>
                </a:moveTo>
                <a:lnTo>
                  <a:pt x="0" y="20586"/>
                </a:lnTo>
                <a:lnTo>
                  <a:pt x="291" y="15542"/>
                </a:lnTo>
                <a:lnTo>
                  <a:pt x="17741" y="0"/>
                </a:lnTo>
                <a:lnTo>
                  <a:pt x="20263" y="145"/>
                </a:lnTo>
                <a:lnTo>
                  <a:pt x="38331" y="17741"/>
                </a:lnTo>
                <a:lnTo>
                  <a:pt x="38040" y="22785"/>
                </a:lnTo>
                <a:lnTo>
                  <a:pt x="20590" y="38328"/>
                </a:lnTo>
                <a:close/>
              </a:path>
            </a:pathLst>
          </a:custGeom>
          <a:solidFill>
            <a:srgbClr val="0F0F0F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2450761"/>
            <a:ext cx="8772525" cy="6534150"/>
            <a:chOff x="0" y="2450761"/>
            <a:chExt cx="8772525" cy="6534150"/>
          </a:xfrm>
        </p:grpSpPr>
        <p:sp>
          <p:nvSpPr>
            <p:cNvPr id="4" name="object 4"/>
            <p:cNvSpPr/>
            <p:nvPr/>
          </p:nvSpPr>
          <p:spPr>
            <a:xfrm>
              <a:off x="7239723" y="7614018"/>
              <a:ext cx="38735" cy="39370"/>
            </a:xfrm>
            <a:custGeom>
              <a:avLst/>
              <a:gdLst/>
              <a:ahLst/>
              <a:cxnLst/>
              <a:rect l="l" t="t" r="r" b="b"/>
              <a:pathLst>
                <a:path w="38734" h="39370">
                  <a:moveTo>
                    <a:pt x="1122" y="13148"/>
                  </a:moveTo>
                  <a:lnTo>
                    <a:pt x="18374" y="0"/>
                  </a:lnTo>
                  <a:lnTo>
                    <a:pt x="23428" y="356"/>
                  </a:lnTo>
                  <a:lnTo>
                    <a:pt x="38547" y="18262"/>
                  </a:lnTo>
                  <a:lnTo>
                    <a:pt x="38116" y="23380"/>
                  </a:lnTo>
                  <a:lnTo>
                    <a:pt x="37425" y="25808"/>
                  </a:lnTo>
                  <a:lnTo>
                    <a:pt x="36259" y="28104"/>
                  </a:lnTo>
                  <a:lnTo>
                    <a:pt x="35090" y="30404"/>
                  </a:lnTo>
                  <a:lnTo>
                    <a:pt x="20173" y="38957"/>
                  </a:lnTo>
                  <a:lnTo>
                    <a:pt x="15119" y="38600"/>
                  </a:lnTo>
                  <a:lnTo>
                    <a:pt x="0" y="20694"/>
                  </a:lnTo>
                  <a:lnTo>
                    <a:pt x="431" y="15576"/>
                  </a:lnTo>
                  <a:lnTo>
                    <a:pt x="1122" y="13148"/>
                  </a:lnTo>
                  <a:close/>
                </a:path>
              </a:pathLst>
            </a:custGeom>
            <a:solidFill>
              <a:srgbClr val="0F0F0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2450761"/>
              <a:ext cx="8772524" cy="653414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315622" y="176276"/>
            <a:ext cx="7273290" cy="1290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300" spc="-40" dirty="0"/>
              <a:t>Design</a:t>
            </a:r>
            <a:r>
              <a:rPr sz="8300" spc="-70" dirty="0"/>
              <a:t> </a:t>
            </a:r>
            <a:r>
              <a:rPr sz="8300" spc="-200" dirty="0"/>
              <a:t>Thinking</a:t>
            </a:r>
            <a:endParaRPr sz="8300"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61053" y="2735556"/>
            <a:ext cx="85725" cy="857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61053" y="4335756"/>
            <a:ext cx="85725" cy="857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61053" y="5402556"/>
            <a:ext cx="85725" cy="8572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61053" y="6469356"/>
            <a:ext cx="85725" cy="857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061053" y="8069556"/>
            <a:ext cx="85725" cy="85724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9286478" y="2389481"/>
            <a:ext cx="8697595" cy="6959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95580" algn="just">
              <a:lnSpc>
                <a:spcPct val="117000"/>
              </a:lnSpc>
              <a:spcBef>
                <a:spcPts val="95"/>
              </a:spcBef>
            </a:pPr>
            <a:r>
              <a:rPr sz="3000" b="1" spc="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Integration: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Identify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integrate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devices </a:t>
            </a:r>
            <a:r>
              <a:rPr sz="3000" b="1" spc="-7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such </a:t>
            </a:r>
            <a:r>
              <a:rPr sz="3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thermostats,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motion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sensors,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cameras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into </a:t>
            </a:r>
            <a:r>
              <a:rPr sz="3000" b="1" spc="-7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ecosystem.</a:t>
            </a: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L="12700" marR="821690">
              <a:lnSpc>
                <a:spcPts val="4200"/>
              </a:lnSpc>
              <a:spcBef>
                <a:spcPts val="240"/>
              </a:spcBef>
            </a:pPr>
            <a:r>
              <a:rPr sz="3000" b="1" spc="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Collection: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Set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up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collection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from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these </a:t>
            </a:r>
            <a:r>
              <a:rPr sz="3000" b="1" spc="-7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devices,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utilizing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IoT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protocols.</a:t>
            </a: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L="12700" marR="1135380">
              <a:lnSpc>
                <a:spcPts val="4200"/>
              </a:lnSpc>
            </a:pPr>
            <a:r>
              <a:rPr sz="3000" b="1" spc="-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Real-time</a:t>
            </a:r>
            <a:r>
              <a:rPr sz="3000" b="1" spc="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Processing:</a:t>
            </a:r>
            <a:r>
              <a:rPr sz="3000" b="1" spc="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Implement</a:t>
            </a:r>
            <a:r>
              <a:rPr sz="3000" b="1" spc="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real-time</a:t>
            </a:r>
            <a:r>
              <a:rPr sz="3000" b="1" spc="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3000" b="1" spc="-7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processing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using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IBM</a:t>
            </a:r>
            <a:r>
              <a:rPr sz="30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Functions.</a:t>
            </a: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L="12700" marR="5080">
              <a:lnSpc>
                <a:spcPts val="4200"/>
              </a:lnSpc>
            </a:pPr>
            <a:r>
              <a:rPr sz="3000" b="1" spc="-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Automation: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Develop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automated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routines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energy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efficiency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(e.g.,</a:t>
            </a:r>
            <a:r>
              <a:rPr sz="3000" b="1" spc="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adjustingthermostat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settings)</a:t>
            </a:r>
            <a:r>
              <a:rPr sz="3000" b="1" spc="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 </a:t>
            </a:r>
            <a:r>
              <a:rPr sz="3000" b="1" spc="-7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security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(e.g.,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sending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alerts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on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motion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detection) </a:t>
            </a:r>
            <a:r>
              <a:rPr sz="3000" b="1" spc="-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Storage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Analysis: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Store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IBM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Object </a:t>
            </a:r>
            <a:r>
              <a:rPr sz="3000" b="1" spc="-74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Storage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analyze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it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gain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insights</a:t>
            </a:r>
            <a:r>
              <a:rPr sz="3000" b="1" spc="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into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energy </a:t>
            </a:r>
            <a:r>
              <a:rPr sz="30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consumption,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security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events,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114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00" b="1" spc="-5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patterns.</a:t>
            </a:r>
            <a:endParaRPr sz="30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3745371"/>
            <a:ext cx="10467973" cy="5895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04449" y="590655"/>
            <a:ext cx="9880600" cy="28276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1035"/>
              </a:lnSpc>
              <a:spcBef>
                <a:spcPts val="100"/>
              </a:spcBef>
            </a:pPr>
            <a:r>
              <a:rPr sz="9200" spc="25" dirty="0">
                <a:latin typeface="Roboto"/>
                <a:cs typeface="Roboto"/>
              </a:rPr>
              <a:t>Idea</a:t>
            </a:r>
            <a:r>
              <a:rPr sz="9200" spc="-30" dirty="0">
                <a:latin typeface="Roboto"/>
                <a:cs typeface="Roboto"/>
              </a:rPr>
              <a:t> </a:t>
            </a:r>
            <a:r>
              <a:rPr sz="9200" spc="65" dirty="0">
                <a:latin typeface="Roboto"/>
                <a:cs typeface="Roboto"/>
              </a:rPr>
              <a:t>for</a:t>
            </a:r>
            <a:r>
              <a:rPr sz="9200" spc="-25" dirty="0">
                <a:latin typeface="Roboto"/>
                <a:cs typeface="Roboto"/>
              </a:rPr>
              <a:t> </a:t>
            </a:r>
            <a:r>
              <a:rPr sz="9200" spc="-40" dirty="0">
                <a:latin typeface="Roboto"/>
                <a:cs typeface="Roboto"/>
              </a:rPr>
              <a:t>Iot</a:t>
            </a:r>
            <a:endParaRPr sz="9200">
              <a:latin typeface="Roboto"/>
              <a:cs typeface="Roboto"/>
            </a:endParaRPr>
          </a:p>
          <a:p>
            <a:pPr marL="3714750">
              <a:lnSpc>
                <a:spcPts val="11030"/>
              </a:lnSpc>
            </a:pPr>
            <a:r>
              <a:rPr sz="9200" dirty="0">
                <a:latin typeface="Roboto"/>
                <a:cs typeface="Roboto"/>
              </a:rPr>
              <a:t>Automation</a:t>
            </a:r>
            <a:endParaRPr sz="9200">
              <a:latin typeface="Roboto"/>
              <a:cs typeface="Roboto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921701" y="5011517"/>
            <a:ext cx="95250" cy="9524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1164241" y="4644468"/>
            <a:ext cx="7065645" cy="2349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000"/>
              </a:lnSpc>
              <a:spcBef>
                <a:spcPts val="100"/>
              </a:spcBef>
            </a:pPr>
            <a:r>
              <a:rPr sz="33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Consider</a:t>
            </a:r>
            <a:r>
              <a:rPr sz="33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integrating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machine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learning </a:t>
            </a:r>
            <a:r>
              <a:rPr sz="33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models</a:t>
            </a:r>
            <a:r>
              <a:rPr sz="33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33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enhance</a:t>
            </a:r>
            <a:r>
              <a:rPr sz="33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3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automation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13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300" b="1" spc="-12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6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decision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making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capabilities</a:t>
            </a:r>
            <a:r>
              <a:rPr sz="33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3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3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smart </a:t>
            </a:r>
            <a:r>
              <a:rPr sz="3300" b="1" spc="-8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300" b="1" spc="-7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home.</a:t>
            </a:r>
            <a:endParaRPr sz="33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4810">
              <a:lnSpc>
                <a:spcPct val="100000"/>
              </a:lnSpc>
              <a:spcBef>
                <a:spcPts val="100"/>
              </a:spcBef>
            </a:pPr>
            <a:r>
              <a:rPr spc="105" dirty="0"/>
              <a:t>Data</a:t>
            </a:r>
            <a:r>
              <a:rPr spc="-75" dirty="0"/>
              <a:t> </a:t>
            </a:r>
            <a:r>
              <a:rPr spc="-85" dirty="0"/>
              <a:t>Processing</a:t>
            </a:r>
            <a:endParaRPr spc="-85" dirty="0"/>
          </a:p>
        </p:txBody>
      </p:sp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533399" y="5054319"/>
            <a:ext cx="114300" cy="1142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07640" y="4633301"/>
            <a:ext cx="9017635" cy="2025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82600">
              <a:lnSpc>
                <a:spcPct val="115000"/>
              </a:lnSpc>
              <a:spcBef>
                <a:spcPts val="100"/>
              </a:spcBef>
            </a:pPr>
            <a:r>
              <a:rPr sz="38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Building</a:t>
            </a:r>
            <a:r>
              <a:rPr sz="38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8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8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serverless</a:t>
            </a:r>
            <a:r>
              <a:rPr sz="38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IoT</a:t>
            </a:r>
            <a:r>
              <a:rPr sz="3800" b="1" spc="-1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6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38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8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processing </a:t>
            </a:r>
            <a:r>
              <a:rPr sz="3800" b="1" spc="-93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7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solution</a:t>
            </a:r>
            <a:r>
              <a:rPr sz="38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using</a:t>
            </a:r>
            <a:r>
              <a:rPr sz="38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IBM</a:t>
            </a:r>
            <a:r>
              <a:rPr sz="3800" b="1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10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Cloud</a:t>
            </a:r>
            <a:r>
              <a:rPr sz="38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9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Functions</a:t>
            </a:r>
            <a:r>
              <a:rPr sz="3800" b="1" spc="-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15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800" b="1" spc="-14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device</a:t>
            </a:r>
            <a:r>
              <a:rPr sz="3800" b="1" spc="-10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800" b="1" spc="-95" dirty="0">
                <a:solidFill>
                  <a:srgbClr val="0F0F0F"/>
                </a:solidFill>
                <a:latin typeface="Times New Roman" panose="02020603050405020304"/>
                <a:cs typeface="Times New Roman" panose="02020603050405020304"/>
              </a:rPr>
              <a:t>integration</a:t>
            </a:r>
            <a:r>
              <a:rPr sz="3800" spc="-95" dirty="0">
                <a:solidFill>
                  <a:srgbClr val="0F0F0F"/>
                </a:solidFill>
                <a:latin typeface="Trebuchet MS" panose="020B0603020202020204"/>
                <a:cs typeface="Trebuchet MS" panose="020B0603020202020204"/>
              </a:rPr>
              <a:t>.</a:t>
            </a:r>
            <a:endParaRPr sz="38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4027</Words>
  <Application>WPS Presentation</Application>
  <PresentationFormat>On-screen Show (4:3)</PresentationFormat>
  <Paragraphs>95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6" baseType="lpstr">
      <vt:lpstr>Arial</vt:lpstr>
      <vt:lpstr>SimSun</vt:lpstr>
      <vt:lpstr>Wingdings</vt:lpstr>
      <vt:lpstr>Times New Roman</vt:lpstr>
      <vt:lpstr>Tahoma</vt:lpstr>
      <vt:lpstr>Roboto</vt:lpstr>
      <vt:lpstr>Times New Roman</vt:lpstr>
      <vt:lpstr>Trebuchet MS</vt:lpstr>
      <vt:lpstr>Microsoft YaHei</vt:lpstr>
      <vt:lpstr>Arial Unicode MS</vt:lpstr>
      <vt:lpstr>Calibri</vt:lpstr>
      <vt:lpstr>Office Theme</vt:lpstr>
      <vt:lpstr>Serverless Iot Data  Processing</vt:lpstr>
      <vt:lpstr>PowerPoint 演示文稿</vt:lpstr>
      <vt:lpstr>Abstract	of	Data	processing</vt:lpstr>
      <vt:lpstr>Problem	Statement	of  Serverless	Iot</vt:lpstr>
      <vt:lpstr>Existing	Concept	of  Serverless	Iot</vt:lpstr>
      <vt:lpstr>Problem and Design</vt:lpstr>
      <vt:lpstr>Design Thinking</vt:lpstr>
      <vt:lpstr>Automation</vt:lpstr>
      <vt:lpstr>Data Processing</vt:lpstr>
      <vt:lpstr>Implemenation</vt:lpstr>
      <vt:lpstr>Advantages</vt:lpstr>
      <vt:lpstr>Disadvantages</vt:lpstr>
      <vt:lpstr>Benifits</vt:lpstr>
      <vt:lpstr>Thank You...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Serverless Iot Data  Processing</dc:title>
  <dc:creator>DEVISRI S</dc:creator>
  <cp:keywords>DAFv00UX7Is,BAFsderXRdc</cp:keywords>
  <cp:lastModifiedBy>betaf</cp:lastModifiedBy>
  <cp:revision>1</cp:revision>
  <dcterms:created xsi:type="dcterms:W3CDTF">2023-11-01T04:47:40Z</dcterms:created>
  <dcterms:modified xsi:type="dcterms:W3CDTF">2023-11-01T04:47:40Z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2023-10-11T05:30:00Z</vt:filetime>
  </property>
  <property fmtid="{D5CDD505-2E9C-101B-9397-08002B2CF9AE}" pid="3" name="Creator">
    <vt:lpwstr>Canva</vt:lpwstr>
  </property>
  <property fmtid="{D5CDD505-2E9C-101B-9397-08002B2CF9AE}" pid="4" name="LastSaved">
    <vt:filetime>2023-11-01T05:30:00Z</vt:filetime>
  </property>
  <property fmtid="{D5CDD505-2E9C-101B-9397-08002B2CF9AE}" pid="5" name="ICV">
    <vt:lpwstr>D5E62686823A430388D98430321875C8_13</vt:lpwstr>
  </property>
  <property fmtid="{D5CDD505-2E9C-101B-9397-08002B2CF9AE}" pid="6" name="KSOProductBuildVer">
    <vt:lpwstr>1033-12.2.0.13266</vt:lpwstr>
  </property>
</Properties>
</file>